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0" r:id="rId7"/>
    <p:sldId id="261" r:id="rId8"/>
    <p:sldId id="262" r:id="rId9"/>
    <p:sldId id="264" r:id="rId10"/>
    <p:sldId id="265" r:id="rId11"/>
    <p:sldId id="266" r:id="rId12"/>
    <p:sldId id="267" r:id="rId13"/>
    <p:sldId id="270" r:id="rId14"/>
    <p:sldId id="268" r:id="rId15"/>
    <p:sldId id="269" r:id="rId16"/>
    <p:sldId id="271" r:id="rId17"/>
    <p:sldId id="272" r:id="rId18"/>
    <p:sldId id="273" r:id="rId19"/>
    <p:sldId id="277" r:id="rId20"/>
    <p:sldId id="279" r:id="rId21"/>
    <p:sldId id="280" r:id="rId22"/>
    <p:sldId id="281" r:id="rId23"/>
    <p:sldId id="282" r:id="rId24"/>
    <p:sldId id="283" r:id="rId25"/>
    <p:sldId id="278" r:id="rId26"/>
    <p:sldId id="274" r:id="rId27"/>
    <p:sldId id="284" r:id="rId28"/>
    <p:sldId id="275" r:id="rId29"/>
    <p:sldId id="276" r:id="rId30"/>
    <p:sldId id="286" r:id="rId31"/>
    <p:sldId id="28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CF3FF1-C13B-43A1-AFE7-B51869890647}"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1780781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CF3FF1-C13B-43A1-AFE7-B51869890647}"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2913948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CF3FF1-C13B-43A1-AFE7-B51869890647}"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292111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CF3FF1-C13B-43A1-AFE7-B51869890647}"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346945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CF3FF1-C13B-43A1-AFE7-B51869890647}" type="datetimeFigureOut">
              <a:rPr lang="en-GB" smtClean="0"/>
              <a:t>16/06/2016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1353661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CF3FF1-C13B-43A1-AFE7-B51869890647}" type="datetimeFigureOut">
              <a:rPr lang="en-GB" smtClean="0"/>
              <a:t>16/06/2016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395713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F3FF1-C13B-43A1-AFE7-B51869890647}" type="datetimeFigureOut">
              <a:rPr lang="en-GB" smtClean="0"/>
              <a:t>16/06/2016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75581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CF3FF1-C13B-43A1-AFE7-B51869890647}"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1059620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CF3FF1-C13B-43A1-AFE7-B51869890647}"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365292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CF3FF1-C13B-43A1-AFE7-B51869890647}"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3195727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CF3FF1-C13B-43A1-AFE7-B51869890647}"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648172-5C57-4A09-8C68-02017DD184DC}" type="slidenum">
              <a:rPr lang="en-GB" smtClean="0"/>
              <a:t>‹#›</a:t>
            </a:fld>
            <a:endParaRPr lang="en-GB"/>
          </a:p>
        </p:txBody>
      </p:sp>
    </p:spTree>
    <p:extLst>
      <p:ext uri="{BB962C8B-B14F-4D97-AF65-F5344CB8AC3E}">
        <p14:creationId xmlns:p14="http://schemas.microsoft.com/office/powerpoint/2010/main" val="153390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F3FF1-C13B-43A1-AFE7-B51869890647}" type="datetimeFigureOut">
              <a:rPr lang="en-GB" smtClean="0"/>
              <a:t>16/06/2016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648172-5C57-4A09-8C68-02017DD184DC}" type="slidenum">
              <a:rPr lang="en-GB" smtClean="0"/>
              <a:t>‹#›</a:t>
            </a:fld>
            <a:endParaRPr lang="en-GB"/>
          </a:p>
        </p:txBody>
      </p:sp>
    </p:spTree>
    <p:extLst>
      <p:ext uri="{BB962C8B-B14F-4D97-AF65-F5344CB8AC3E}">
        <p14:creationId xmlns:p14="http://schemas.microsoft.com/office/powerpoint/2010/main" val="2509561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mathcracker.com/sign-test.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4.2.3.3 Inferential testing</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434533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Students should demonstrate knowledge and understanding of inferential testing and be familiar with the use of inferential tests. </a:t>
            </a:r>
            <a:endParaRPr lang="en-GB" dirty="0"/>
          </a:p>
        </p:txBody>
      </p:sp>
      <p:sp>
        <p:nvSpPr>
          <p:cNvPr id="3" name="Content Placeholder 2"/>
          <p:cNvSpPr>
            <a:spLocks noGrp="1"/>
          </p:cNvSpPr>
          <p:nvPr>
            <p:ph idx="1"/>
          </p:nvPr>
        </p:nvSpPr>
        <p:spPr/>
        <p:txBody>
          <a:bodyPr/>
          <a:lstStyle/>
          <a:p>
            <a:pPr marL="0" indent="0">
              <a:buNone/>
            </a:pPr>
            <a:r>
              <a:rPr lang="en-GB" dirty="0" smtClean="0"/>
              <a:t>• Introduction to statistical testing; the sign test. </a:t>
            </a:r>
          </a:p>
          <a:p>
            <a:pPr marL="0" indent="0">
              <a:buNone/>
            </a:pPr>
            <a:r>
              <a:rPr lang="en-GB" dirty="0" smtClean="0"/>
              <a:t>• Probability and significance: use of statistical tables and critical values in interpretation of significance; Type I and Type II errors. </a:t>
            </a:r>
          </a:p>
          <a:p>
            <a:pPr marL="0" indent="0">
              <a:buNone/>
            </a:pPr>
            <a:r>
              <a:rPr lang="en-GB" dirty="0" smtClean="0"/>
              <a:t>• Factors affecting the choice of statistical test, including level of measurement and experimental design. </a:t>
            </a:r>
          </a:p>
          <a:p>
            <a:pPr marL="0" indent="0">
              <a:buNone/>
            </a:pPr>
            <a:r>
              <a:rPr lang="en-GB" dirty="0" smtClean="0"/>
              <a:t>When to use the following tests: Spearman’s rho, Pearson’s r, Wilcoxon, Mann-Whitney, related t-test, unrelated t-test and Chi-Squared test.</a:t>
            </a:r>
            <a:endParaRPr lang="en-GB" dirty="0"/>
          </a:p>
        </p:txBody>
      </p:sp>
    </p:spTree>
    <p:extLst>
      <p:ext uri="{BB962C8B-B14F-4D97-AF65-F5344CB8AC3E}">
        <p14:creationId xmlns:p14="http://schemas.microsoft.com/office/powerpoint/2010/main" val="1992114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Inferential testing?</a:t>
            </a:r>
            <a:endParaRPr lang="en-GB" dirty="0"/>
          </a:p>
        </p:txBody>
      </p:sp>
      <p:sp>
        <p:nvSpPr>
          <p:cNvPr id="3" name="Content Placeholder 2"/>
          <p:cNvSpPr>
            <a:spLocks noGrp="1"/>
          </p:cNvSpPr>
          <p:nvPr>
            <p:ph idx="1"/>
          </p:nvPr>
        </p:nvSpPr>
        <p:spPr/>
        <p:txBody>
          <a:bodyPr/>
          <a:lstStyle/>
          <a:p>
            <a:r>
              <a:rPr lang="en-GB" dirty="0"/>
              <a:t>we use </a:t>
            </a:r>
            <a:r>
              <a:rPr lang="en-GB" b="1" dirty="0"/>
              <a:t>inferential</a:t>
            </a:r>
            <a:r>
              <a:rPr lang="en-GB" dirty="0"/>
              <a:t> statistics to try to infer from the sample data what the population might think. Or, we use </a:t>
            </a:r>
            <a:r>
              <a:rPr lang="en-GB" b="1" dirty="0"/>
              <a:t>inferential</a:t>
            </a:r>
            <a:r>
              <a:rPr lang="en-GB" dirty="0"/>
              <a:t> statistics to make judgments of the probability that an observed difference between groups is a dependable one or one that might have happened by chance in this </a:t>
            </a:r>
            <a:r>
              <a:rPr lang="en-GB" b="1" dirty="0"/>
              <a:t>study</a:t>
            </a:r>
            <a:r>
              <a:rPr lang="en-GB" dirty="0" smtClean="0"/>
              <a:t>.</a:t>
            </a:r>
          </a:p>
          <a:p>
            <a:r>
              <a:rPr lang="en-GB" dirty="0" smtClean="0"/>
              <a:t>We infer ideas from the results. </a:t>
            </a:r>
            <a:r>
              <a:rPr lang="en-GB" dirty="0" err="1" smtClean="0"/>
              <a:t>Eg</a:t>
            </a:r>
            <a:r>
              <a:rPr lang="en-GB" dirty="0" smtClean="0"/>
              <a:t>: drinking 2 units of alcohol will slow your reaction time.</a:t>
            </a:r>
            <a:endParaRPr lang="en-GB" dirty="0"/>
          </a:p>
        </p:txBody>
      </p:sp>
    </p:spTree>
    <p:extLst>
      <p:ext uri="{BB962C8B-B14F-4D97-AF65-F5344CB8AC3E}">
        <p14:creationId xmlns:p14="http://schemas.microsoft.com/office/powerpoint/2010/main" val="2291440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wrong with Stats </a:t>
            </a:r>
            <a:endParaRPr lang="en-GB" dirty="0"/>
          </a:p>
        </p:txBody>
      </p:sp>
      <p:pic>
        <p:nvPicPr>
          <p:cNvPr id="1026" name="Picture 2" descr="http://www.bbc.co.uk/staticarchive/60120681c0d19d0c291a5c7cbb557ed6df5a40da.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0538" y="1690688"/>
            <a:ext cx="2734698" cy="19927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4224337" y="2062162"/>
            <a:ext cx="3743325" cy="2733675"/>
          </a:xfrm>
          <a:prstGeom prst="rect">
            <a:avLst/>
          </a:prstGeom>
        </p:spPr>
      </p:pic>
      <p:pic>
        <p:nvPicPr>
          <p:cNvPr id="5" name="Picture 4"/>
          <p:cNvPicPr>
            <a:picLocks noChangeAspect="1"/>
          </p:cNvPicPr>
          <p:nvPr/>
        </p:nvPicPr>
        <p:blipFill>
          <a:blip r:embed="rId4"/>
          <a:stretch>
            <a:fillRect/>
          </a:stretch>
        </p:blipFill>
        <p:spPr>
          <a:xfrm>
            <a:off x="9186393" y="4354632"/>
            <a:ext cx="2167407" cy="1722049"/>
          </a:xfrm>
          <a:prstGeom prst="rect">
            <a:avLst/>
          </a:prstGeom>
        </p:spPr>
      </p:pic>
    </p:spTree>
    <p:extLst>
      <p:ext uri="{BB962C8B-B14F-4D97-AF65-F5344CB8AC3E}">
        <p14:creationId xmlns:p14="http://schemas.microsoft.com/office/powerpoint/2010/main" val="1297722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t>
            </a:r>
            <a:r>
              <a:rPr lang="en-GB" dirty="0" smtClean="0"/>
              <a:t>he sign test</a:t>
            </a:r>
            <a:endParaRPr lang="en-GB" dirty="0"/>
          </a:p>
        </p:txBody>
      </p:sp>
      <p:sp>
        <p:nvSpPr>
          <p:cNvPr id="3" name="Content Placeholder 2"/>
          <p:cNvSpPr>
            <a:spLocks noGrp="1"/>
          </p:cNvSpPr>
          <p:nvPr>
            <p:ph idx="1"/>
          </p:nvPr>
        </p:nvSpPr>
        <p:spPr/>
        <p:txBody>
          <a:bodyPr/>
          <a:lstStyle/>
          <a:p>
            <a:pPr marL="0" indent="0">
              <a:buNone/>
            </a:pPr>
            <a:r>
              <a:rPr lang="en-GB" dirty="0" smtClean="0"/>
              <a:t>Students need to understand the idea that differences between two groups can be caused by chance and that a stats test is calculating the probability that chance has caused that difference.</a:t>
            </a:r>
            <a:endParaRPr lang="en-GB" dirty="0"/>
          </a:p>
        </p:txBody>
      </p:sp>
    </p:spTree>
    <p:extLst>
      <p:ext uri="{BB962C8B-B14F-4D97-AF65-F5344CB8AC3E}">
        <p14:creationId xmlns:p14="http://schemas.microsoft.com/office/powerpoint/2010/main" val="1475105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The students should be instructed to flip a coin 5 times and to count how many times it lands tails. Then, the students should be instructed to flip a coin 5 times again but this time to use ‘mind power’ to will the coin to land tails – ensure they take this seriously! Again, they should record how many times the coin lands tails.</a:t>
            </a:r>
            <a:endParaRPr lang="en-GB" dirty="0"/>
          </a:p>
        </p:txBody>
      </p:sp>
    </p:spTree>
    <p:extLst>
      <p:ext uri="{BB962C8B-B14F-4D97-AF65-F5344CB8AC3E}">
        <p14:creationId xmlns:p14="http://schemas.microsoft.com/office/powerpoint/2010/main" val="3890445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Tabulate</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551537710"/>
              </p:ext>
            </p:extLst>
          </p:nvPr>
        </p:nvGraphicFramePr>
        <p:xfrm>
          <a:off x="1581238" y="1860833"/>
          <a:ext cx="9402200" cy="4572000"/>
        </p:xfrm>
        <a:graphic>
          <a:graphicData uri="http://schemas.openxmlformats.org/drawingml/2006/table">
            <a:tbl>
              <a:tblPr firstRow="1" bandRow="1">
                <a:tableStyleId>{5C22544A-7EE6-4342-B048-85BDC9FD1C3A}</a:tableStyleId>
              </a:tblPr>
              <a:tblGrid>
                <a:gridCol w="1880440"/>
                <a:gridCol w="1880440"/>
                <a:gridCol w="1880440"/>
                <a:gridCol w="1880440"/>
                <a:gridCol w="1880440"/>
              </a:tblGrid>
              <a:tr h="330683">
                <a:tc>
                  <a:txBody>
                    <a:bodyPr/>
                    <a:lstStyle/>
                    <a:p>
                      <a:r>
                        <a:rPr lang="en-GB" dirty="0" smtClean="0"/>
                        <a:t>Participant</a:t>
                      </a:r>
                      <a:endParaRPr lang="en-GB" dirty="0"/>
                    </a:p>
                  </a:txBody>
                  <a:tcPr/>
                </a:tc>
                <a:tc>
                  <a:txBody>
                    <a:bodyPr/>
                    <a:lstStyle/>
                    <a:p>
                      <a:r>
                        <a:rPr lang="en-GB" dirty="0" smtClean="0"/>
                        <a:t>Condition 1: Amount of tails</a:t>
                      </a:r>
                      <a:endParaRPr lang="en-GB" dirty="0"/>
                    </a:p>
                  </a:txBody>
                  <a:tcPr/>
                </a:tc>
                <a:tc>
                  <a:txBody>
                    <a:bodyPr/>
                    <a:lstStyle/>
                    <a:p>
                      <a:r>
                        <a:rPr lang="en-GB" dirty="0" smtClean="0"/>
                        <a:t>Condition 2 (mind power): Amount of tails</a:t>
                      </a:r>
                      <a:endParaRPr lang="en-GB" dirty="0"/>
                    </a:p>
                  </a:txBody>
                  <a:tcPr/>
                </a:tc>
                <a:tc>
                  <a:txBody>
                    <a:bodyPr/>
                    <a:lstStyle/>
                    <a:p>
                      <a:r>
                        <a:rPr lang="en-GB" dirty="0" smtClean="0"/>
                        <a:t>Difference (condition 2 – condition 1)</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Sign</a:t>
                      </a:r>
                    </a:p>
                    <a:p>
                      <a:endParaRPr lang="en-GB" dirty="0"/>
                    </a:p>
                  </a:txBody>
                  <a:tcPr/>
                </a:tc>
              </a:tr>
              <a:tr h="330683">
                <a:tc>
                  <a:txBody>
                    <a:bodyPr/>
                    <a:lstStyle/>
                    <a:p>
                      <a:r>
                        <a:rPr lang="en-GB" dirty="0" smtClean="0"/>
                        <a:t>1</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2</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3</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4</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5</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6</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7</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8</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9</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30683">
                <a:tc>
                  <a:txBody>
                    <a:bodyPr/>
                    <a:lstStyle/>
                    <a:p>
                      <a:r>
                        <a:rPr lang="en-GB" dirty="0" smtClean="0"/>
                        <a:t>10</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1741431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Following this data collection, there are lots of opportunities to consolidate research methods skills such as calculating the mean, drawing bar charts, identifying the independent and dependent variables, writing hypotheses, etc.</a:t>
            </a:r>
          </a:p>
        </p:txBody>
      </p:sp>
    </p:spTree>
    <p:extLst>
      <p:ext uri="{BB962C8B-B14F-4D97-AF65-F5344CB8AC3E}">
        <p14:creationId xmlns:p14="http://schemas.microsoft.com/office/powerpoint/2010/main" val="1479545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Once the mean amount of tails for each condition have been calculated, it is likely that you can discuss the fact that there </a:t>
            </a:r>
            <a:r>
              <a:rPr lang="en-GB" i="1" dirty="0"/>
              <a:t>is</a:t>
            </a:r>
            <a:r>
              <a:rPr lang="en-GB" dirty="0"/>
              <a:t> a difference between the two conditions. So, does that mean that mind power genuinely influenced the result? The students should get the idea that despite the fact that there is a difference between the two conditions (if there isn’t, quietly fudge the results!), it is probably the result of luck/chance… however, to be objective about it, a statistical test should be used to determine whether the probability of the difference being caused by chance is low… and therefore mind power did influence the result!</a:t>
            </a:r>
          </a:p>
        </p:txBody>
      </p:sp>
    </p:spTree>
    <p:extLst>
      <p:ext uri="{BB962C8B-B14F-4D97-AF65-F5344CB8AC3E}">
        <p14:creationId xmlns:p14="http://schemas.microsoft.com/office/powerpoint/2010/main" val="2851474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Sign test</a:t>
            </a:r>
            <a:endParaRPr lang="en-GB" dirty="0"/>
          </a:p>
        </p:txBody>
      </p:sp>
      <p:sp>
        <p:nvSpPr>
          <p:cNvPr id="3" name="Content Placeholder 2"/>
          <p:cNvSpPr>
            <a:spLocks noGrp="1"/>
          </p:cNvSpPr>
          <p:nvPr>
            <p:ph idx="1"/>
          </p:nvPr>
        </p:nvSpPr>
        <p:spPr/>
        <p:txBody>
          <a:bodyPr/>
          <a:lstStyle/>
          <a:p>
            <a:r>
              <a:rPr lang="en-GB" dirty="0" smtClean="0"/>
              <a:t>A statistical test used to analyse the direction of differences of scores between the same or matched pairs of subjects under two experimental conditions</a:t>
            </a:r>
          </a:p>
          <a:p>
            <a:endParaRPr lang="en-GB" dirty="0"/>
          </a:p>
          <a:p>
            <a:r>
              <a:rPr lang="en-GB" dirty="0" smtClean="0">
                <a:hlinkClick r:id="rId2"/>
              </a:rPr>
              <a:t>http://www.mathcracker.com/sign-test.php</a:t>
            </a:r>
            <a:endParaRPr lang="en-GB" dirty="0" smtClean="0"/>
          </a:p>
          <a:p>
            <a:endParaRPr lang="en-GB" dirty="0"/>
          </a:p>
        </p:txBody>
      </p:sp>
    </p:spTree>
    <p:extLst>
      <p:ext uri="{BB962C8B-B14F-4D97-AF65-F5344CB8AC3E}">
        <p14:creationId xmlns:p14="http://schemas.microsoft.com/office/powerpoint/2010/main" val="4191478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Binomial Sign Test</a:t>
            </a:r>
          </a:p>
          <a:p>
            <a:pPr marL="0" indent="0">
              <a:buNone/>
            </a:pPr>
            <a:r>
              <a:rPr lang="en-GB" dirty="0" smtClean="0"/>
              <a:t>The term binomial is often referred to as giving something a two part name.</a:t>
            </a:r>
          </a:p>
          <a:p>
            <a:endParaRPr lang="en-GB" dirty="0" smtClean="0"/>
          </a:p>
          <a:p>
            <a:pPr marL="0" indent="0">
              <a:buNone/>
            </a:pPr>
            <a:r>
              <a:rPr lang="en-GB" dirty="0" smtClean="0"/>
              <a:t>For example, a popular every day example, is examining the question about the sauce made out of tomatoes? Brits called it tomato sauce, whereas Americans call it ketchup. In this instance, the sauce made out of tomatoes is given two names but means exactly the same thing, given which country you are living in. Another example is when animals/species are given Latin names. </a:t>
            </a:r>
          </a:p>
          <a:p>
            <a:endParaRPr lang="en-GB" dirty="0" smtClean="0"/>
          </a:p>
          <a:p>
            <a:pPr marL="0" indent="0">
              <a:buNone/>
            </a:pPr>
            <a:r>
              <a:rPr lang="en-GB" dirty="0" smtClean="0"/>
              <a:t>In terms of mathematics, when speaking algebraically, it means looking at the difference or sum amongst two terms.</a:t>
            </a:r>
          </a:p>
          <a:p>
            <a:endParaRPr lang="en-GB" dirty="0" smtClean="0"/>
          </a:p>
          <a:p>
            <a:pPr marL="0" indent="0">
              <a:buNone/>
            </a:pPr>
            <a:r>
              <a:rPr lang="en-GB" dirty="0" smtClean="0"/>
              <a:t>In the context of Psychology, it can be referred to the difference in the participants’ behaviour across two conditions/levels of the IV.</a:t>
            </a:r>
          </a:p>
          <a:p>
            <a:endParaRPr lang="en-GB" dirty="0"/>
          </a:p>
        </p:txBody>
      </p:sp>
    </p:spTree>
    <p:extLst>
      <p:ext uri="{BB962C8B-B14F-4D97-AF65-F5344CB8AC3E}">
        <p14:creationId xmlns:p14="http://schemas.microsoft.com/office/powerpoint/2010/main" val="306594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Checklist for using the Binomial test:</a:t>
            </a:r>
            <a:br>
              <a:rPr lang="en-GB" dirty="0" smtClean="0"/>
            </a:br>
            <a:endParaRPr lang="en-GB" dirty="0"/>
          </a:p>
        </p:txBody>
      </p:sp>
      <p:sp>
        <p:nvSpPr>
          <p:cNvPr id="3" name="Content Placeholder 2"/>
          <p:cNvSpPr>
            <a:spLocks noGrp="1"/>
          </p:cNvSpPr>
          <p:nvPr>
            <p:ph idx="1"/>
          </p:nvPr>
        </p:nvSpPr>
        <p:spPr/>
        <p:txBody>
          <a:bodyPr/>
          <a:lstStyle/>
          <a:p>
            <a:r>
              <a:rPr lang="en-GB" dirty="0" smtClean="0"/>
              <a:t>	DV produces nominal type data</a:t>
            </a:r>
          </a:p>
          <a:p>
            <a:r>
              <a:rPr lang="en-GB" dirty="0" smtClean="0"/>
              <a:t>	Repeated Measures design</a:t>
            </a:r>
          </a:p>
          <a:p>
            <a:r>
              <a:rPr lang="en-GB" dirty="0" smtClean="0"/>
              <a:t>	Exploring a difference between each condition (levels of the IV).</a:t>
            </a:r>
          </a:p>
          <a:p>
            <a:endParaRPr lang="en-GB" dirty="0"/>
          </a:p>
        </p:txBody>
      </p:sp>
    </p:spTree>
    <p:extLst>
      <p:ext uri="{BB962C8B-B14F-4D97-AF65-F5344CB8AC3E}">
        <p14:creationId xmlns:p14="http://schemas.microsoft.com/office/powerpoint/2010/main" val="2517629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Calculations Example of Binomial Sign Test</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Two students wanted to examine whether their peers would be willing to share their French fries when in the school refectory. The two students wanted to know if a celebrity was sitting on their table or if students from another school were sitting on their table, would their peers be willing to share their French Fries. They hypothesised that students would be more likely to share with a celebrity.</a:t>
            </a:r>
          </a:p>
          <a:p>
            <a:pPr marL="0" indent="0">
              <a:buNone/>
            </a:pPr>
            <a:endParaRPr lang="en-GB" dirty="0"/>
          </a:p>
        </p:txBody>
      </p:sp>
    </p:spTree>
    <p:extLst>
      <p:ext uri="{BB962C8B-B14F-4D97-AF65-F5344CB8AC3E}">
        <p14:creationId xmlns:p14="http://schemas.microsoft.com/office/powerpoint/2010/main" val="19796481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Table (1) to show participants willingness to share their French fries with a </a:t>
            </a:r>
            <a:r>
              <a:rPr lang="en-GB" b="1" dirty="0" smtClean="0"/>
              <a:t>celebrity</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48448466"/>
              </p:ext>
            </p:extLst>
          </p:nvPr>
        </p:nvGraphicFramePr>
        <p:xfrm>
          <a:off x="3400024" y="1931831"/>
          <a:ext cx="5267457" cy="3979570"/>
        </p:xfrm>
        <a:graphic>
          <a:graphicData uri="http://schemas.openxmlformats.org/drawingml/2006/table">
            <a:tbl>
              <a:tblPr firstRow="1" firstCol="1" bandRow="1">
                <a:tableStyleId>{5C22544A-7EE6-4342-B048-85BDC9FD1C3A}</a:tableStyleId>
              </a:tblPr>
              <a:tblGrid>
                <a:gridCol w="1318131"/>
                <a:gridCol w="1913826"/>
                <a:gridCol w="2035500"/>
              </a:tblGrid>
              <a:tr h="1005560">
                <a:tc>
                  <a:txBody>
                    <a:bodyPr/>
                    <a:lstStyle/>
                    <a:p>
                      <a:pPr algn="ctr">
                        <a:lnSpc>
                          <a:spcPct val="115000"/>
                        </a:lnSpc>
                        <a:spcAft>
                          <a:spcPts val="0"/>
                        </a:spcAft>
                      </a:pPr>
                      <a:r>
                        <a:rPr lang="en-GB" sz="1100">
                          <a:effectLst/>
                        </a:rPr>
                        <a:t>Participant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Share French fries with celebrity (Condition A)</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Share French fries with students from another school</a:t>
                      </a:r>
                    </a:p>
                    <a:p>
                      <a:pPr algn="ctr">
                        <a:lnSpc>
                          <a:spcPct val="115000"/>
                        </a:lnSpc>
                        <a:spcAft>
                          <a:spcPts val="0"/>
                        </a:spcAft>
                      </a:pPr>
                      <a:r>
                        <a:rPr lang="en-GB" sz="1100">
                          <a:effectLst/>
                        </a:rPr>
                        <a:t>(Condition B)</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4</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5</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6</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7</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8</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9</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297401">
                <a:tc>
                  <a:txBody>
                    <a:bodyPr/>
                    <a:lstStyle/>
                    <a:p>
                      <a:pPr algn="ctr">
                        <a:lnSpc>
                          <a:spcPct val="115000"/>
                        </a:lnSpc>
                        <a:spcAft>
                          <a:spcPts val="0"/>
                        </a:spcAft>
                      </a:pPr>
                      <a:r>
                        <a:rPr lang="en-GB" sz="1100">
                          <a:effectLst/>
                        </a:rPr>
                        <a:t>10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dirty="0">
                          <a:effectLst/>
                        </a:rPr>
                        <a:t>no</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3412132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2138" y="396070"/>
            <a:ext cx="10515600" cy="2050916"/>
          </a:xfrm>
        </p:spPr>
        <p:txBody>
          <a:bodyPr>
            <a:normAutofit fontScale="77500" lnSpcReduction="20000"/>
          </a:bodyPr>
          <a:lstStyle/>
          <a:p>
            <a:r>
              <a:rPr lang="en-GB" b="1" dirty="0"/>
              <a:t>Step one: </a:t>
            </a:r>
            <a:endParaRPr lang="en-GB" dirty="0"/>
          </a:p>
          <a:p>
            <a:pPr marL="0" indent="0">
              <a:buNone/>
            </a:pPr>
            <a:r>
              <a:rPr lang="en-GB" dirty="0"/>
              <a:t>Data is categorised into a table of results. </a:t>
            </a:r>
          </a:p>
          <a:p>
            <a:endParaRPr lang="en-GB" dirty="0"/>
          </a:p>
          <a:p>
            <a:r>
              <a:rPr lang="en-GB" b="1" dirty="0"/>
              <a:t>Step two: </a:t>
            </a:r>
            <a:endParaRPr lang="en-GB" dirty="0"/>
          </a:p>
          <a:p>
            <a:pPr marL="0" indent="0">
              <a:buNone/>
            </a:pPr>
            <a:r>
              <a:rPr lang="en-GB" dirty="0"/>
              <a:t>Positive and negative signs need to be added. In this case if condition A is yes and condition B is no a plus is added and the opposite would be a minus. </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832444744"/>
              </p:ext>
            </p:extLst>
          </p:nvPr>
        </p:nvGraphicFramePr>
        <p:xfrm>
          <a:off x="3324538" y="2834940"/>
          <a:ext cx="5130800" cy="3285744"/>
        </p:xfrm>
        <a:graphic>
          <a:graphicData uri="http://schemas.openxmlformats.org/drawingml/2006/table">
            <a:tbl>
              <a:tblPr firstRow="1" firstCol="1" bandRow="1">
                <a:tableStyleId>{5C22544A-7EE6-4342-B048-85BDC9FD1C3A}</a:tableStyleId>
              </a:tblPr>
              <a:tblGrid>
                <a:gridCol w="822459"/>
                <a:gridCol w="1607318"/>
                <a:gridCol w="1530283"/>
                <a:gridCol w="1170740"/>
              </a:tblGrid>
              <a:tr h="0">
                <a:tc>
                  <a:txBody>
                    <a:bodyPr/>
                    <a:lstStyle/>
                    <a:p>
                      <a:pPr algn="ctr">
                        <a:lnSpc>
                          <a:spcPct val="115000"/>
                        </a:lnSpc>
                        <a:spcAft>
                          <a:spcPts val="0"/>
                        </a:spcAft>
                      </a:pPr>
                      <a:r>
                        <a:rPr lang="en-GB" sz="1100" dirty="0">
                          <a:effectLst/>
                        </a:rPr>
                        <a:t>Participant</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Share French fries with celebrity</a:t>
                      </a:r>
                    </a:p>
                    <a:p>
                      <a:pPr algn="ctr">
                        <a:lnSpc>
                          <a:spcPct val="115000"/>
                        </a:lnSpc>
                        <a:spcAft>
                          <a:spcPts val="0"/>
                        </a:spcAft>
                      </a:pPr>
                      <a:r>
                        <a:rPr lang="en-GB" sz="1100">
                          <a:effectLst/>
                        </a:rPr>
                        <a:t>(Condition A)</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Share French fries with students from another school</a:t>
                      </a:r>
                    </a:p>
                    <a:p>
                      <a:pPr algn="ctr">
                        <a:lnSpc>
                          <a:spcPct val="115000"/>
                        </a:lnSpc>
                        <a:spcAft>
                          <a:spcPts val="0"/>
                        </a:spcAft>
                      </a:pPr>
                      <a:r>
                        <a:rPr lang="en-GB" sz="1100">
                          <a:effectLst/>
                        </a:rPr>
                        <a:t>(Condition B)</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Flow of direction</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ignore</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4</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5</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6</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dirty="0" smtClean="0">
                          <a:effectLst/>
                        </a:rPr>
                        <a:t>Ignore</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7</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dirty="0" smtClean="0">
                          <a:effectLst/>
                          <a:latin typeface="+mn-lt"/>
                          <a:ea typeface="+mn-ea"/>
                          <a:cs typeface="+mn-cs"/>
                        </a:rPr>
                        <a:t>yes</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smtClean="0">
                          <a:effectLst/>
                        </a:rPr>
                        <a:t>+</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8</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dirty="0">
                          <a:effectLst/>
                        </a:rPr>
                        <a:t>yes</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9</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Aft>
                          <a:spcPts val="0"/>
                        </a:spcAft>
                      </a:pPr>
                      <a:r>
                        <a:rPr lang="en-GB" sz="1100">
                          <a:effectLst/>
                        </a:rPr>
                        <a:t>10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yes</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a:effectLst/>
                        </a:rPr>
                        <a:t>no</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GB" sz="1100" dirty="0">
                          <a:effectLst/>
                        </a:rPr>
                        <a:t>+</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1302964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73487"/>
            <a:ext cx="6270938" cy="4597758"/>
          </a:xfrm>
        </p:spPr>
        <p:txBody>
          <a:bodyPr>
            <a:normAutofit fontScale="70000" lnSpcReduction="20000"/>
          </a:bodyPr>
          <a:lstStyle/>
          <a:p>
            <a:r>
              <a:rPr lang="en-GB" b="1" dirty="0"/>
              <a:t>Step three: </a:t>
            </a:r>
            <a:endParaRPr lang="en-GB" dirty="0"/>
          </a:p>
          <a:p>
            <a:pPr marL="0" indent="0">
              <a:buNone/>
            </a:pPr>
            <a:r>
              <a:rPr lang="en-GB" dirty="0"/>
              <a:t>This step requires the counting of each positive and negative sign assigned to each participant’s scores. </a:t>
            </a:r>
          </a:p>
          <a:p>
            <a:pPr marL="0" indent="0">
              <a:buNone/>
            </a:pPr>
            <a:r>
              <a:rPr lang="en-GB" dirty="0"/>
              <a:t>YES-NO (+) TOTAL = </a:t>
            </a:r>
            <a:r>
              <a:rPr lang="en-GB" dirty="0" smtClean="0"/>
              <a:t>3</a:t>
            </a:r>
            <a:endParaRPr lang="en-GB" dirty="0"/>
          </a:p>
          <a:p>
            <a:pPr marL="0" indent="0">
              <a:buNone/>
            </a:pPr>
            <a:r>
              <a:rPr lang="en-GB" dirty="0"/>
              <a:t>NO-YES (-) TOTAL = 5</a:t>
            </a:r>
          </a:p>
          <a:p>
            <a:pPr marL="0" indent="0">
              <a:buNone/>
            </a:pPr>
            <a:r>
              <a:rPr lang="en-GB" dirty="0"/>
              <a:t> </a:t>
            </a:r>
          </a:p>
          <a:p>
            <a:r>
              <a:rPr lang="en-GB" b="1" dirty="0"/>
              <a:t>Step four: </a:t>
            </a:r>
            <a:endParaRPr lang="en-GB" dirty="0"/>
          </a:p>
          <a:p>
            <a:pPr marL="0" indent="0">
              <a:buNone/>
            </a:pPr>
            <a:r>
              <a:rPr lang="en-GB" dirty="0"/>
              <a:t>The smallest of the total direction scores is the overall binomial test result = 3</a:t>
            </a:r>
            <a:r>
              <a:rPr lang="en-GB" dirty="0" smtClean="0"/>
              <a:t>.</a:t>
            </a:r>
            <a:endParaRPr lang="en-GB" dirty="0"/>
          </a:p>
          <a:p>
            <a:pPr marL="0" indent="0">
              <a:buNone/>
            </a:pPr>
            <a:r>
              <a:rPr lang="en-GB" dirty="0"/>
              <a:t>This is the observed value of S = </a:t>
            </a:r>
            <a:r>
              <a:rPr lang="en-GB" dirty="0" smtClean="0"/>
              <a:t>3</a:t>
            </a:r>
            <a:r>
              <a:rPr lang="en-GB" dirty="0"/>
              <a:t> </a:t>
            </a:r>
            <a:endParaRPr lang="en-GB" dirty="0" smtClean="0"/>
          </a:p>
          <a:p>
            <a:pPr marL="0" indent="0">
              <a:buNone/>
            </a:pPr>
            <a:endParaRPr lang="en-GB" dirty="0"/>
          </a:p>
          <a:p>
            <a:r>
              <a:rPr lang="en-GB" b="1" dirty="0"/>
              <a:t>Step five: </a:t>
            </a:r>
            <a:endParaRPr lang="en-GB" dirty="0"/>
          </a:p>
          <a:p>
            <a:pPr marL="0" indent="0">
              <a:buNone/>
            </a:pPr>
            <a:r>
              <a:rPr lang="en-GB" dirty="0"/>
              <a:t>Level of significance - this requires looking at a Binomial sign test critical values table</a:t>
            </a:r>
            <a:r>
              <a:rPr lang="en-GB" dirty="0" smtClean="0"/>
              <a:t>.</a:t>
            </a:r>
          </a:p>
          <a:p>
            <a:pPr marL="0" indent="0">
              <a:buNone/>
            </a:pPr>
            <a:endParaRPr lang="en-GB" dirty="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836247091"/>
              </p:ext>
            </p:extLst>
          </p:nvPr>
        </p:nvGraphicFramePr>
        <p:xfrm>
          <a:off x="8853488" y="752802"/>
          <a:ext cx="1800225" cy="3017520"/>
        </p:xfrm>
        <a:graphic>
          <a:graphicData uri="http://schemas.openxmlformats.org/drawingml/2006/table">
            <a:tbl>
              <a:tblPr firstRow="1" firstCol="1" bandRow="1">
                <a:tableStyleId>{5C22544A-7EE6-4342-B048-85BDC9FD1C3A}</a:tableStyleId>
              </a:tblPr>
              <a:tblGrid>
                <a:gridCol w="540385"/>
                <a:gridCol w="629920"/>
                <a:gridCol w="629920"/>
              </a:tblGrid>
              <a:tr h="0">
                <a:tc>
                  <a:txBody>
                    <a:bodyPr/>
                    <a:lstStyle/>
                    <a:p>
                      <a:pPr>
                        <a:lnSpc>
                          <a:spcPct val="150000"/>
                        </a:lnSpc>
                        <a:spcAft>
                          <a:spcPts val="0"/>
                        </a:spcAft>
                      </a:pPr>
                      <a:r>
                        <a:rPr lang="en-GB" sz="1100">
                          <a:effectLst/>
                        </a:rPr>
                        <a:t>N</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0.05</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0.01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5</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 </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6</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7</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8</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9</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10</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1</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14</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2</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50000"/>
                        </a:lnSpc>
                        <a:spcAft>
                          <a:spcPts val="0"/>
                        </a:spcAft>
                      </a:pPr>
                      <a:r>
                        <a:rPr lang="en-GB" sz="1100">
                          <a:effectLst/>
                        </a:rPr>
                        <a:t>15</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a:effectLst/>
                        </a:rPr>
                        <a:t>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pPr>
                      <a:r>
                        <a:rPr lang="en-GB" sz="1100" dirty="0">
                          <a:effectLst/>
                        </a:rPr>
                        <a:t>3</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4"/>
          <p:cNvSpPr/>
          <p:nvPr/>
        </p:nvSpPr>
        <p:spPr>
          <a:xfrm>
            <a:off x="7276563" y="3817083"/>
            <a:ext cx="4954073" cy="2585323"/>
          </a:xfrm>
          <a:prstGeom prst="rect">
            <a:avLst/>
          </a:prstGeom>
        </p:spPr>
        <p:txBody>
          <a:bodyPr wrap="square">
            <a:spAutoFit/>
          </a:bodyPr>
          <a:lstStyle/>
          <a:p>
            <a:r>
              <a:rPr lang="en-GB" dirty="0" smtClean="0"/>
              <a:t>The level of significance is 0.05 for a 1 tailed test.</a:t>
            </a:r>
          </a:p>
          <a:p>
            <a:endParaRPr lang="en-GB" dirty="0" smtClean="0"/>
          </a:p>
          <a:p>
            <a:r>
              <a:rPr lang="en-GB" dirty="0" smtClean="0"/>
              <a:t>N = number of participants whose scores were use. This means ignoring the same scores, for example, </a:t>
            </a:r>
          </a:p>
          <a:p>
            <a:r>
              <a:rPr lang="en-GB" dirty="0" smtClean="0"/>
              <a:t>“no </a:t>
            </a:r>
            <a:r>
              <a:rPr lang="en-GB" dirty="0" err="1" smtClean="0"/>
              <a:t>no</a:t>
            </a:r>
            <a:r>
              <a:rPr lang="en-GB" dirty="0" smtClean="0"/>
              <a:t>” </a:t>
            </a:r>
          </a:p>
          <a:p>
            <a:endParaRPr lang="en-GB" dirty="0" smtClean="0"/>
          </a:p>
          <a:p>
            <a:r>
              <a:rPr lang="en-GB" dirty="0" smtClean="0"/>
              <a:t>In this example, Number of participants scores used = 8 participants.</a:t>
            </a:r>
            <a:r>
              <a:rPr lang="en-GB" dirty="0"/>
              <a:t> </a:t>
            </a:r>
            <a:endParaRPr lang="en-GB" dirty="0" smtClean="0"/>
          </a:p>
          <a:p>
            <a:r>
              <a:rPr lang="en-GB" dirty="0" smtClean="0"/>
              <a:t>Therefore</a:t>
            </a:r>
            <a:r>
              <a:rPr lang="en-GB" dirty="0"/>
              <a:t>, the critical Binomial Sign test value = 1</a:t>
            </a:r>
          </a:p>
        </p:txBody>
      </p:sp>
    </p:spTree>
    <p:extLst>
      <p:ext uri="{BB962C8B-B14F-4D97-AF65-F5344CB8AC3E}">
        <p14:creationId xmlns:p14="http://schemas.microsoft.com/office/powerpoint/2010/main" val="4107777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Does this mean the study was significant?</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In </a:t>
            </a:r>
            <a:r>
              <a:rPr lang="en-GB" dirty="0"/>
              <a:t>this example,</a:t>
            </a:r>
          </a:p>
          <a:p>
            <a:r>
              <a:rPr lang="en-GB" dirty="0"/>
              <a:t>The observed Binomial Sign test value = 3</a:t>
            </a:r>
          </a:p>
          <a:p>
            <a:r>
              <a:rPr lang="en-GB" dirty="0"/>
              <a:t>The critical Binomial Sign test value = 1</a:t>
            </a:r>
          </a:p>
          <a:p>
            <a:pPr marL="0" indent="0">
              <a:buNone/>
            </a:pPr>
            <a:endParaRPr lang="en-GB" dirty="0"/>
          </a:p>
          <a:p>
            <a:r>
              <a:rPr lang="en-GB" dirty="0"/>
              <a:t>In order for the study to be significant, </a:t>
            </a:r>
            <a:r>
              <a:rPr lang="en-GB" b="1" u="sng" dirty="0"/>
              <a:t>the observed value has to be smaller or equal to the critical Binomial Signs test value</a:t>
            </a:r>
            <a:r>
              <a:rPr lang="en-GB" dirty="0"/>
              <a:t>. </a:t>
            </a:r>
          </a:p>
          <a:p>
            <a:pPr marL="0" indent="0">
              <a:buNone/>
            </a:pPr>
            <a:endParaRPr lang="en-GB" dirty="0"/>
          </a:p>
          <a:p>
            <a:r>
              <a:rPr lang="en-GB" dirty="0"/>
              <a:t>In this worked example, the </a:t>
            </a:r>
            <a:r>
              <a:rPr lang="en-GB" b="1" u="sng" dirty="0"/>
              <a:t>observed Binomial Signs test value is greater than the critical value.</a:t>
            </a:r>
            <a:r>
              <a:rPr lang="en-GB" dirty="0"/>
              <a:t>  Therefore, this suggests the study is </a:t>
            </a:r>
            <a:r>
              <a:rPr lang="en-GB" b="1" dirty="0"/>
              <a:t>not significant</a:t>
            </a:r>
            <a:r>
              <a:rPr lang="en-GB" dirty="0"/>
              <a:t> as the level of sharing amongst the Psychology students peers does not affect their willingness to share French fries with either a celebrity or other students from a different school. As a result, the null hypothesis is accepted. </a:t>
            </a:r>
          </a:p>
          <a:p>
            <a:endParaRPr lang="en-GB" dirty="0"/>
          </a:p>
        </p:txBody>
      </p:sp>
    </p:spTree>
    <p:extLst>
      <p:ext uri="{BB962C8B-B14F-4D97-AF65-F5344CB8AC3E}">
        <p14:creationId xmlns:p14="http://schemas.microsoft.com/office/powerpoint/2010/main" val="550169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t>Probability and significance: use of statistical tables and critical values in interpretation of significance; Type I and Type II errors. </a:t>
            </a:r>
            <a:endParaRPr lang="en-GB" dirty="0"/>
          </a:p>
        </p:txBody>
      </p:sp>
      <p:sp>
        <p:nvSpPr>
          <p:cNvPr id="3" name="Content Placeholder 2"/>
          <p:cNvSpPr>
            <a:spLocks noGrp="1"/>
          </p:cNvSpPr>
          <p:nvPr>
            <p:ph idx="1"/>
          </p:nvPr>
        </p:nvSpPr>
        <p:spPr/>
        <p:txBody>
          <a:bodyPr/>
          <a:lstStyle/>
          <a:p>
            <a:r>
              <a:rPr lang="en-GB" dirty="0" smtClean="0"/>
              <a:t>Probability Spoof</a:t>
            </a:r>
            <a:endParaRPr lang="en-GB" dirty="0"/>
          </a:p>
        </p:txBody>
      </p:sp>
    </p:spTree>
    <p:extLst>
      <p:ext uri="{BB962C8B-B14F-4D97-AF65-F5344CB8AC3E}">
        <p14:creationId xmlns:p14="http://schemas.microsoft.com/office/powerpoint/2010/main" val="6062232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87887" y="270456"/>
            <a:ext cx="9968247" cy="6387921"/>
          </a:xfrm>
          <a:prstGeom prst="rect">
            <a:avLst/>
          </a:prstGeom>
        </p:spPr>
      </p:pic>
    </p:spTree>
    <p:extLst>
      <p:ext uri="{BB962C8B-B14F-4D97-AF65-F5344CB8AC3E}">
        <p14:creationId xmlns:p14="http://schemas.microsoft.com/office/powerpoint/2010/main" val="34027985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GB" altLang="en-US" b="1" smtClean="0">
                <a:effectLst>
                  <a:outerShdw blurRad="38100" dist="38100" dir="2700000" algn="tl">
                    <a:srgbClr val="FFFFFF"/>
                  </a:outerShdw>
                </a:effectLst>
              </a:rPr>
              <a:t>Probability</a:t>
            </a:r>
          </a:p>
        </p:txBody>
      </p:sp>
      <p:sp>
        <p:nvSpPr>
          <p:cNvPr id="67587" name="Rectangle 3"/>
          <p:cNvSpPr>
            <a:spLocks noGrp="1" noChangeArrowheads="1"/>
          </p:cNvSpPr>
          <p:nvPr>
            <p:ph type="body" idx="1"/>
          </p:nvPr>
        </p:nvSpPr>
        <p:spPr>
          <a:xfrm>
            <a:off x="1981200" y="1600200"/>
            <a:ext cx="8229600" cy="4852988"/>
          </a:xfrm>
        </p:spPr>
        <p:txBody>
          <a:bodyPr/>
          <a:lstStyle/>
          <a:p>
            <a:pPr eaLnBrk="1" hangingPunct="1">
              <a:lnSpc>
                <a:spcPct val="90000"/>
              </a:lnSpc>
            </a:pPr>
            <a:r>
              <a:rPr lang="en-GB" altLang="en-US" sz="2600" dirty="0"/>
              <a:t>Probability is the likelihood (shown as a decimal or percentage) that any difference or association between groups has occurred simply due to chance. </a:t>
            </a:r>
          </a:p>
          <a:p>
            <a:pPr eaLnBrk="1" hangingPunct="1">
              <a:lnSpc>
                <a:spcPct val="90000"/>
              </a:lnSpc>
            </a:pPr>
            <a:r>
              <a:rPr lang="en-GB" altLang="en-US" sz="2600" dirty="0"/>
              <a:t>When using a statistical test, we must decide on a level of probability that is acceptable (</a:t>
            </a:r>
            <a:r>
              <a:rPr lang="en-GB" altLang="en-US" sz="2600" b="1" dirty="0"/>
              <a:t>a p value</a:t>
            </a:r>
            <a:r>
              <a:rPr lang="en-GB" altLang="en-US" sz="2600" dirty="0"/>
              <a:t>). In psychology, a p value of </a:t>
            </a:r>
            <a:r>
              <a:rPr lang="en-GB" altLang="en-US" sz="2600" u="sng" dirty="0"/>
              <a:t>&lt; </a:t>
            </a:r>
            <a:r>
              <a:rPr lang="en-GB" altLang="en-US" sz="2600" dirty="0"/>
              <a:t>0.05 is usually used. This means that there is a 5% or less chance than our results are due to chance. </a:t>
            </a:r>
          </a:p>
          <a:p>
            <a:pPr eaLnBrk="1" hangingPunct="1">
              <a:lnSpc>
                <a:spcPct val="90000"/>
              </a:lnSpc>
            </a:pPr>
            <a:r>
              <a:rPr lang="en-GB" altLang="en-US" sz="2600" dirty="0"/>
              <a:t>A 5% level is chosen because it is believed to give the best chance of avoiding a Type 1 or Type 2 error (explained later). </a:t>
            </a:r>
          </a:p>
          <a:p>
            <a:pPr eaLnBrk="1" hangingPunct="1">
              <a:lnSpc>
                <a:spcPct val="90000"/>
              </a:lnSpc>
            </a:pPr>
            <a:endParaRPr lang="en-GB" altLang="en-US" sz="2600" dirty="0"/>
          </a:p>
        </p:txBody>
      </p:sp>
    </p:spTree>
    <p:extLst>
      <p:ext uri="{BB962C8B-B14F-4D97-AF65-F5344CB8AC3E}">
        <p14:creationId xmlns:p14="http://schemas.microsoft.com/office/powerpoint/2010/main" val="16048270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en-GB" altLang="en-US" b="1" dirty="0" smtClean="0">
                <a:effectLst>
                  <a:outerShdw blurRad="38100" dist="38100" dir="2700000" algn="tl">
                    <a:srgbClr val="FFFFFF"/>
                  </a:outerShdw>
                </a:effectLst>
              </a:rPr>
              <a:t>Significance</a:t>
            </a:r>
          </a:p>
        </p:txBody>
      </p:sp>
      <p:sp>
        <p:nvSpPr>
          <p:cNvPr id="68611" name="Rectangle 3"/>
          <p:cNvSpPr>
            <a:spLocks noGrp="1" noChangeArrowheads="1"/>
          </p:cNvSpPr>
          <p:nvPr>
            <p:ph type="body" idx="1"/>
          </p:nvPr>
        </p:nvSpPr>
        <p:spPr>
          <a:xfrm>
            <a:off x="1981200" y="1600201"/>
            <a:ext cx="8229600" cy="4924425"/>
          </a:xfrm>
        </p:spPr>
        <p:txBody>
          <a:bodyPr/>
          <a:lstStyle/>
          <a:p>
            <a:pPr eaLnBrk="1" hangingPunct="1"/>
            <a:r>
              <a:rPr lang="en-GB" altLang="en-US"/>
              <a:t>If a result is found to be significant, it means that the difference or association between groups is too great to be due to chance. </a:t>
            </a:r>
          </a:p>
          <a:p>
            <a:pPr eaLnBrk="1" hangingPunct="1"/>
            <a:r>
              <a:rPr lang="en-GB" altLang="en-US"/>
              <a:t>So, although we may find a difference between the maths ability of males and females, there may not be enough of a difference to be significant.  In other words, the difference may be due to chance only. </a:t>
            </a:r>
          </a:p>
          <a:p>
            <a:pPr eaLnBrk="1" hangingPunct="1"/>
            <a:r>
              <a:rPr lang="en-GB" altLang="en-US"/>
              <a:t>To investigate this, we would need to conduct a statistical test on the data. </a:t>
            </a:r>
          </a:p>
        </p:txBody>
      </p:sp>
    </p:spTree>
    <p:extLst>
      <p:ext uri="{BB962C8B-B14F-4D97-AF65-F5344CB8AC3E}">
        <p14:creationId xmlns:p14="http://schemas.microsoft.com/office/powerpoint/2010/main" val="2621772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en-GB" altLang="en-US" sz="4000" b="1">
                <a:effectLst>
                  <a:outerShdw blurRad="38100" dist="38100" dir="2700000" algn="tl">
                    <a:srgbClr val="FFFFFF"/>
                  </a:outerShdw>
                </a:effectLst>
              </a:rPr>
              <a:t>Interpretation of significance</a:t>
            </a:r>
          </a:p>
        </p:txBody>
      </p:sp>
      <p:sp>
        <p:nvSpPr>
          <p:cNvPr id="69635" name="Rectangle 3"/>
          <p:cNvSpPr>
            <a:spLocks noGrp="1" noChangeArrowheads="1"/>
          </p:cNvSpPr>
          <p:nvPr>
            <p:ph type="body" idx="1"/>
          </p:nvPr>
        </p:nvSpPr>
        <p:spPr/>
        <p:txBody>
          <a:bodyPr/>
          <a:lstStyle/>
          <a:p>
            <a:pPr eaLnBrk="1" hangingPunct="1">
              <a:lnSpc>
                <a:spcPct val="80000"/>
              </a:lnSpc>
            </a:pPr>
            <a:r>
              <a:rPr lang="en-GB" altLang="en-US"/>
              <a:t>Each statistical test involves taking the data collected in the study and carrying out a mathematical test to produce a single value called the </a:t>
            </a:r>
            <a:r>
              <a:rPr lang="en-GB" altLang="en-US" b="1" u="sng"/>
              <a:t>observed value</a:t>
            </a:r>
            <a:r>
              <a:rPr lang="en-GB" altLang="en-US"/>
              <a:t> (because it is based on the observations made). </a:t>
            </a:r>
          </a:p>
          <a:p>
            <a:pPr eaLnBrk="1" hangingPunct="1">
              <a:lnSpc>
                <a:spcPct val="80000"/>
              </a:lnSpc>
            </a:pPr>
            <a:r>
              <a:rPr lang="en-GB" altLang="en-US"/>
              <a:t>The name given to the observed value varies depending on the test used.</a:t>
            </a:r>
          </a:p>
          <a:p>
            <a:pPr lvl="1" eaLnBrk="1" hangingPunct="1">
              <a:lnSpc>
                <a:spcPct val="80000"/>
              </a:lnSpc>
            </a:pPr>
            <a:r>
              <a:rPr lang="en-GB" altLang="en-US" smtClean="0"/>
              <a:t>Chi square = </a:t>
            </a:r>
            <a:r>
              <a:rPr lang="en-GB" altLang="en-US" b="1" smtClean="0"/>
              <a:t>X2</a:t>
            </a:r>
            <a:endParaRPr lang="en-GB" altLang="en-US" smtClean="0"/>
          </a:p>
          <a:p>
            <a:pPr lvl="1" eaLnBrk="1" hangingPunct="1">
              <a:lnSpc>
                <a:spcPct val="80000"/>
              </a:lnSpc>
            </a:pPr>
            <a:r>
              <a:rPr lang="en-GB" altLang="en-US" smtClean="0"/>
              <a:t>Spearmans Rho= </a:t>
            </a:r>
            <a:r>
              <a:rPr lang="en-GB" altLang="en-US" b="1" smtClean="0"/>
              <a:t>rho</a:t>
            </a:r>
          </a:p>
          <a:p>
            <a:pPr lvl="1" eaLnBrk="1" hangingPunct="1">
              <a:lnSpc>
                <a:spcPct val="80000"/>
              </a:lnSpc>
            </a:pPr>
            <a:r>
              <a:rPr lang="en-GB" altLang="en-US" smtClean="0"/>
              <a:t>Mann Whitney = </a:t>
            </a:r>
            <a:r>
              <a:rPr lang="en-GB" altLang="en-US" b="1" smtClean="0"/>
              <a:t>U </a:t>
            </a:r>
          </a:p>
          <a:p>
            <a:pPr lvl="1" eaLnBrk="1" hangingPunct="1">
              <a:lnSpc>
                <a:spcPct val="80000"/>
              </a:lnSpc>
            </a:pPr>
            <a:r>
              <a:rPr lang="en-GB" altLang="en-US" smtClean="0"/>
              <a:t>Wilcoxon = </a:t>
            </a:r>
            <a:r>
              <a:rPr lang="en-GB" altLang="en-US" b="1" smtClean="0"/>
              <a:t>T </a:t>
            </a:r>
            <a:endParaRPr lang="en-GB" altLang="en-US" smtClean="0"/>
          </a:p>
          <a:p>
            <a:pPr lvl="1" eaLnBrk="1" hangingPunct="1">
              <a:lnSpc>
                <a:spcPct val="80000"/>
              </a:lnSpc>
            </a:pPr>
            <a:endParaRPr lang="en-GB" altLang="en-US" smtClean="0"/>
          </a:p>
          <a:p>
            <a:pPr eaLnBrk="1" hangingPunct="1">
              <a:lnSpc>
                <a:spcPct val="80000"/>
              </a:lnSpc>
            </a:pPr>
            <a:endParaRPr lang="en-GB" altLang="en-US"/>
          </a:p>
        </p:txBody>
      </p:sp>
    </p:spTree>
    <p:extLst>
      <p:ext uri="{BB962C8B-B14F-4D97-AF65-F5344CB8AC3E}">
        <p14:creationId xmlns:p14="http://schemas.microsoft.com/office/powerpoint/2010/main" val="2077944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defRPr/>
            </a:pPr>
            <a:r>
              <a:rPr lang="en-GB" altLang="en-US" sz="4000" b="1">
                <a:effectLst>
                  <a:outerShdw blurRad="38100" dist="38100" dir="2700000" algn="tl">
                    <a:srgbClr val="FFFFFF"/>
                  </a:outerShdw>
                </a:effectLst>
              </a:rPr>
              <a:t>Interpretation of significance</a:t>
            </a:r>
          </a:p>
        </p:txBody>
      </p:sp>
      <p:sp>
        <p:nvSpPr>
          <p:cNvPr id="70659" name="Rectangle 3"/>
          <p:cNvSpPr>
            <a:spLocks noGrp="1" noChangeArrowheads="1"/>
          </p:cNvSpPr>
          <p:nvPr>
            <p:ph type="body" idx="1"/>
          </p:nvPr>
        </p:nvSpPr>
        <p:spPr/>
        <p:txBody>
          <a:bodyPr/>
          <a:lstStyle/>
          <a:p>
            <a:pPr eaLnBrk="1" hangingPunct="1"/>
            <a:r>
              <a:rPr lang="en-GB" altLang="en-US" smtClean="0"/>
              <a:t>The observed value is then compared to another number that is found in a table of critical values (this will be provided for you in the exam). This is called the </a:t>
            </a:r>
            <a:r>
              <a:rPr lang="en-GB" altLang="en-US" b="1" u="sng" smtClean="0"/>
              <a:t>critical value</a:t>
            </a:r>
            <a:r>
              <a:rPr lang="en-GB" altLang="en-US" smtClean="0"/>
              <a:t>. </a:t>
            </a:r>
          </a:p>
          <a:p>
            <a:pPr eaLnBrk="1" hangingPunct="1"/>
            <a:r>
              <a:rPr lang="en-GB" altLang="en-US" smtClean="0"/>
              <a:t>Depending on the test used, our result is significant if the observed value is more or less than the critical value.</a:t>
            </a:r>
          </a:p>
          <a:p>
            <a:pPr eaLnBrk="1" hangingPunct="1"/>
            <a:endParaRPr lang="en-GB" altLang="en-US" smtClean="0"/>
          </a:p>
        </p:txBody>
      </p:sp>
    </p:spTree>
    <p:extLst>
      <p:ext uri="{BB962C8B-B14F-4D97-AF65-F5344CB8AC3E}">
        <p14:creationId xmlns:p14="http://schemas.microsoft.com/office/powerpoint/2010/main" val="13663891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p:cNvPicPr>
            <a:picLocks noChangeAspect="1" noChangeArrowheads="1"/>
          </p:cNvPicPr>
          <p:nvPr/>
        </p:nvPicPr>
        <p:blipFill>
          <a:blip r:embed="rId2">
            <a:extLst>
              <a:ext uri="{28A0092B-C50C-407E-A947-70E740481C1C}">
                <a14:useLocalDpi xmlns:a14="http://schemas.microsoft.com/office/drawing/2010/main" val="0"/>
              </a:ext>
            </a:extLst>
          </a:blip>
          <a:srcRect l="18814" t="37392" r="30270" b="16341"/>
          <a:stretch>
            <a:fillRect/>
          </a:stretch>
        </p:blipFill>
        <p:spPr bwMode="auto">
          <a:xfrm>
            <a:off x="1703389" y="188913"/>
            <a:ext cx="66246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3" name="AutoShape 5"/>
          <p:cNvSpPr>
            <a:spLocks noChangeArrowheads="1"/>
          </p:cNvSpPr>
          <p:nvPr/>
        </p:nvSpPr>
        <p:spPr bwMode="auto">
          <a:xfrm rot="1608551">
            <a:off x="5880100" y="3573464"/>
            <a:ext cx="4394200" cy="1844675"/>
          </a:xfrm>
          <a:prstGeom prst="leftArrow">
            <a:avLst>
              <a:gd name="adj1" fmla="val 50000"/>
              <a:gd name="adj2" fmla="val 59552"/>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0"/>
              </a:spcBef>
              <a:buFontTx/>
              <a:buNone/>
            </a:pPr>
            <a:r>
              <a:rPr lang="en-GB" altLang="en-US" sz="1600"/>
              <a:t>In the exam, you will always be told </a:t>
            </a:r>
          </a:p>
          <a:p>
            <a:pPr algn="ctr" eaLnBrk="1" hangingPunct="1">
              <a:spcBef>
                <a:spcPct val="0"/>
              </a:spcBef>
              <a:buFontTx/>
              <a:buNone/>
            </a:pPr>
            <a:r>
              <a:rPr lang="en-GB" altLang="en-US" sz="1600"/>
              <a:t>whether the observed value should be</a:t>
            </a:r>
          </a:p>
          <a:p>
            <a:pPr algn="ctr" eaLnBrk="1" hangingPunct="1">
              <a:spcBef>
                <a:spcPct val="0"/>
              </a:spcBef>
              <a:buFontTx/>
              <a:buNone/>
            </a:pPr>
            <a:r>
              <a:rPr lang="en-GB" altLang="en-US" sz="1600"/>
              <a:t>more or less than the critical value </a:t>
            </a:r>
          </a:p>
        </p:txBody>
      </p:sp>
      <p:sp>
        <p:nvSpPr>
          <p:cNvPr id="71684" name="Text Box 6"/>
          <p:cNvSpPr txBox="1">
            <a:spLocks noChangeArrowheads="1"/>
          </p:cNvSpPr>
          <p:nvPr/>
        </p:nvSpPr>
        <p:spPr bwMode="auto">
          <a:xfrm>
            <a:off x="1919289" y="4149725"/>
            <a:ext cx="4105275" cy="21526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t>THE IMPORTANCE OF R </a:t>
            </a:r>
          </a:p>
          <a:p>
            <a:pPr eaLnBrk="1" hangingPunct="1">
              <a:spcBef>
                <a:spcPct val="50000"/>
              </a:spcBef>
              <a:buFontTx/>
              <a:buNone/>
            </a:pPr>
            <a:r>
              <a:rPr lang="en-GB" altLang="en-US" sz="1800"/>
              <a:t>If the test has an R in it (Chi square and Spearmans), the observed value should be gReateR than the critical value. For tests without an R, the observed value should be less than the critical value. </a:t>
            </a:r>
          </a:p>
        </p:txBody>
      </p:sp>
    </p:spTree>
    <p:extLst>
      <p:ext uri="{BB962C8B-B14F-4D97-AF65-F5344CB8AC3E}">
        <p14:creationId xmlns:p14="http://schemas.microsoft.com/office/powerpoint/2010/main" val="3697299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lgn="l" eaLnBrk="1" hangingPunct="1">
              <a:defRPr/>
            </a:pPr>
            <a:r>
              <a:rPr lang="en-GB" altLang="en-US" sz="4000" b="1">
                <a:effectLst>
                  <a:outerShdw blurRad="38100" dist="38100" dir="2700000" algn="tl">
                    <a:srgbClr val="FFFFFF"/>
                  </a:outerShdw>
                </a:effectLst>
              </a:rPr>
              <a:t>Type 1/Type 2 errors</a:t>
            </a:r>
          </a:p>
        </p:txBody>
      </p:sp>
      <p:sp>
        <p:nvSpPr>
          <p:cNvPr id="72707" name="Rectangle 3"/>
          <p:cNvSpPr>
            <a:spLocks noGrp="1" noChangeArrowheads="1"/>
          </p:cNvSpPr>
          <p:nvPr>
            <p:ph type="body" idx="1"/>
          </p:nvPr>
        </p:nvSpPr>
        <p:spPr>
          <a:xfrm>
            <a:off x="1981200" y="1600200"/>
            <a:ext cx="8229600" cy="4852988"/>
          </a:xfrm>
        </p:spPr>
        <p:txBody>
          <a:bodyPr/>
          <a:lstStyle/>
          <a:p>
            <a:pPr eaLnBrk="1" hangingPunct="1">
              <a:lnSpc>
                <a:spcPct val="90000"/>
              </a:lnSpc>
            </a:pPr>
            <a:r>
              <a:rPr lang="en-GB" altLang="en-US" sz="2600" dirty="0"/>
              <a:t>A Type 1 error is a false positive.  It occurs when we </a:t>
            </a:r>
            <a:r>
              <a:rPr lang="en-GB" altLang="en-US" sz="2600" b="1" u="sng" dirty="0"/>
              <a:t>accept</a:t>
            </a:r>
            <a:r>
              <a:rPr lang="en-GB" altLang="en-US" sz="2600" dirty="0"/>
              <a:t> the experimental hypothesis as significant when it is not (thus rejecting the null hypothesis). </a:t>
            </a:r>
          </a:p>
          <a:p>
            <a:pPr eaLnBrk="1" hangingPunct="1">
              <a:lnSpc>
                <a:spcPct val="90000"/>
              </a:lnSpc>
            </a:pPr>
            <a:r>
              <a:rPr lang="en-GB" altLang="en-US" sz="2600" dirty="0"/>
              <a:t>A Type 2 error is a false negative. It occurs when we </a:t>
            </a:r>
            <a:r>
              <a:rPr lang="en-GB" altLang="en-US" sz="2600" b="1" u="sng" dirty="0"/>
              <a:t>reject</a:t>
            </a:r>
            <a:r>
              <a:rPr lang="en-GB" altLang="en-US" sz="2600" dirty="0"/>
              <a:t> the experimental hypothesis (and accept the null hypothesis) when it is in fact significant. </a:t>
            </a:r>
          </a:p>
          <a:p>
            <a:pPr eaLnBrk="1" hangingPunct="1">
              <a:lnSpc>
                <a:spcPct val="90000"/>
              </a:lnSpc>
            </a:pPr>
            <a:r>
              <a:rPr lang="en-GB" altLang="en-US" sz="2600" dirty="0"/>
              <a:t>The chance of Type 1/2 errors is associated with the significance level (P value) we use. If we use a 1% level, the chance of a Type 2 error is increased, whereas a Type 1 error is more likely when a 10% significance level is used. </a:t>
            </a:r>
          </a:p>
        </p:txBody>
      </p:sp>
    </p:spTree>
    <p:extLst>
      <p:ext uri="{BB962C8B-B14F-4D97-AF65-F5344CB8AC3E}">
        <p14:creationId xmlns:p14="http://schemas.microsoft.com/office/powerpoint/2010/main" val="42244412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Factors </a:t>
            </a:r>
            <a:r>
              <a:rPr lang="en-GB" sz="3200" dirty="0"/>
              <a:t>affecting the choice of statistical test, including level of measurement and experimental design. </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0808445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87887" y="270456"/>
            <a:ext cx="9968247" cy="6387921"/>
          </a:xfrm>
          <a:prstGeom prst="rect">
            <a:avLst/>
          </a:prstGeom>
        </p:spPr>
      </p:pic>
    </p:spTree>
    <p:extLst>
      <p:ext uri="{BB962C8B-B14F-4D97-AF65-F5344CB8AC3E}">
        <p14:creationId xmlns:p14="http://schemas.microsoft.com/office/powerpoint/2010/main" val="151542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When to use the following tests: Spearman’s rho, Pearson’s r, Wilcoxon, Mann-Whitney, related t-test, unrelated t-test and Chi-Squared test</a:t>
            </a:r>
            <a:r>
              <a:rPr lang="en-GB" sz="3200" dirty="0" smtClean="0"/>
              <a:t>.</a:t>
            </a:r>
            <a:endParaRPr lang="en-GB" sz="32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015435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 test (Wilcoxon Paired)</a:t>
            </a:r>
            <a:endParaRPr lang="en-GB" dirty="0"/>
          </a:p>
        </p:txBody>
      </p:sp>
      <p:sp>
        <p:nvSpPr>
          <p:cNvPr id="3" name="Content Placeholder 2"/>
          <p:cNvSpPr>
            <a:spLocks noGrp="1"/>
          </p:cNvSpPr>
          <p:nvPr>
            <p:ph idx="1"/>
          </p:nvPr>
        </p:nvSpPr>
        <p:spPr/>
        <p:txBody>
          <a:bodyPr/>
          <a:lstStyle/>
          <a:p>
            <a:pPr marL="0" indent="0">
              <a:buNone/>
            </a:pPr>
            <a:r>
              <a:rPr lang="en-GB" dirty="0"/>
              <a:t>A t-test is used when we have 1 IV with 2 levels. It estimates whether the population means under the 2 levels of the IV are different.</a:t>
            </a:r>
          </a:p>
          <a:p>
            <a:pPr marL="0" indent="0">
              <a:buNone/>
            </a:pPr>
            <a:r>
              <a:rPr lang="en-GB" dirty="0"/>
              <a:t/>
            </a:r>
            <a:br>
              <a:rPr lang="en-GB" dirty="0"/>
            </a:br>
            <a:r>
              <a:rPr lang="en-GB" dirty="0"/>
              <a:t>The estimate is based on the difference between the measured sample means. There are two types of t-test.</a:t>
            </a:r>
            <a:br>
              <a:rPr lang="en-GB" dirty="0"/>
            </a:br>
            <a:endParaRPr lang="en-GB" dirty="0"/>
          </a:p>
          <a:p>
            <a:pPr marL="0" indent="0">
              <a:buNone/>
            </a:pPr>
            <a:r>
              <a:rPr lang="en-GB" dirty="0" smtClean="0"/>
              <a:t>Paired </a:t>
            </a:r>
            <a:r>
              <a:rPr lang="en-GB" dirty="0"/>
              <a:t>t-test: within participants/ repeated measures.</a:t>
            </a:r>
          </a:p>
          <a:p>
            <a:pPr marL="0" indent="0">
              <a:buNone/>
            </a:pPr>
            <a:endParaRPr lang="en-GB" dirty="0" smtClean="0"/>
          </a:p>
          <a:p>
            <a:pPr marL="0" indent="0">
              <a:buNone/>
            </a:pPr>
            <a:r>
              <a:rPr lang="en-GB" dirty="0" smtClean="0"/>
              <a:t>(Independent </a:t>
            </a:r>
            <a:r>
              <a:rPr lang="en-GB" dirty="0"/>
              <a:t>t-test: between participants/ independent groups</a:t>
            </a:r>
            <a:r>
              <a:rPr lang="en-GB" dirty="0" smtClean="0"/>
              <a:t>.)</a:t>
            </a:r>
            <a:endParaRPr lang="en-GB" dirty="0"/>
          </a:p>
          <a:p>
            <a:endParaRPr lang="en-GB" dirty="0"/>
          </a:p>
        </p:txBody>
      </p:sp>
    </p:spTree>
    <p:extLst>
      <p:ext uri="{BB962C8B-B14F-4D97-AF65-F5344CB8AC3E}">
        <p14:creationId xmlns:p14="http://schemas.microsoft.com/office/powerpoint/2010/main" val="700416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 test (Mann Whitney independent)</a:t>
            </a:r>
            <a:endParaRPr lang="en-GB" dirty="0"/>
          </a:p>
        </p:txBody>
      </p:sp>
      <p:sp>
        <p:nvSpPr>
          <p:cNvPr id="3" name="Content Placeholder 2"/>
          <p:cNvSpPr>
            <a:spLocks noGrp="1"/>
          </p:cNvSpPr>
          <p:nvPr>
            <p:ph idx="1"/>
          </p:nvPr>
        </p:nvSpPr>
        <p:spPr/>
        <p:txBody>
          <a:bodyPr/>
          <a:lstStyle/>
          <a:p>
            <a:pPr marL="0" indent="0">
              <a:buNone/>
            </a:pPr>
            <a:r>
              <a:rPr lang="en-GB" dirty="0"/>
              <a:t>Mann-Whitney U is a non-parametric alternative to an independent t-test. </a:t>
            </a:r>
            <a:br>
              <a:rPr lang="en-GB" dirty="0"/>
            </a:br>
            <a:endParaRPr lang="en-GB" dirty="0"/>
          </a:p>
          <a:p>
            <a:pPr marL="0" indent="0">
              <a:buNone/>
            </a:pPr>
            <a:r>
              <a:rPr lang="en-GB" dirty="0"/>
              <a:t>1 IV, 2 levels: Between-participant design.</a:t>
            </a:r>
          </a:p>
          <a:p>
            <a:pPr marL="0" indent="0">
              <a:buNone/>
            </a:pPr>
            <a:r>
              <a:rPr lang="en-GB" dirty="0"/>
              <a:t/>
            </a:r>
            <a:br>
              <a:rPr lang="en-GB" dirty="0"/>
            </a:br>
            <a:r>
              <a:rPr lang="en-GB" dirty="0"/>
              <a:t>The test evaluates whether there is a significant difference in the ranks assigned to the two IV levels.</a:t>
            </a:r>
          </a:p>
          <a:p>
            <a:endParaRPr lang="en-GB" dirty="0"/>
          </a:p>
        </p:txBody>
      </p:sp>
    </p:spTree>
    <p:extLst>
      <p:ext uri="{BB962C8B-B14F-4D97-AF65-F5344CB8AC3E}">
        <p14:creationId xmlns:p14="http://schemas.microsoft.com/office/powerpoint/2010/main" val="1286624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Spearman’s </a:t>
            </a:r>
            <a:r>
              <a:rPr lang="en-GB" dirty="0" smtClean="0"/>
              <a:t>rho and </a:t>
            </a:r>
            <a:r>
              <a:rPr lang="en-GB" dirty="0" err="1" smtClean="0"/>
              <a:t>Pearsons</a:t>
            </a:r>
            <a:r>
              <a:rPr lang="en-GB" dirty="0" smtClean="0"/>
              <a:t> R</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Pearson product moment correlation</a:t>
            </a:r>
          </a:p>
          <a:p>
            <a:r>
              <a:rPr lang="en-GB" dirty="0"/>
              <a:t>The Pearson correlation evaluates the linear relationship between two continuous variables. A relationship is linear when a change in one variable is associated with a proportional change in the other variable.</a:t>
            </a:r>
          </a:p>
          <a:p>
            <a:endParaRPr lang="en-GB" dirty="0"/>
          </a:p>
          <a:p>
            <a:r>
              <a:rPr lang="en-GB" dirty="0"/>
              <a:t>For example, you might use a Pearson correlation to evaluate whether increases in temperature at your production facility are associated with decreasing thickness of your chocolate coating.</a:t>
            </a:r>
          </a:p>
          <a:p>
            <a:endParaRPr lang="en-GB" dirty="0"/>
          </a:p>
          <a:p>
            <a:pPr marL="0" indent="0">
              <a:buNone/>
            </a:pPr>
            <a:r>
              <a:rPr lang="en-GB" dirty="0"/>
              <a:t>Spearman rank-order correlation</a:t>
            </a:r>
          </a:p>
          <a:p>
            <a:r>
              <a:rPr lang="en-GB" dirty="0"/>
              <a:t>The Spearman correlation evaluates the monotonic relationship between two continuous or ordinal variables. In a monotonic relationship, the variables tend to change together, but not necessarily at a constant rate. The Spearman correlation coefficient is based on the ranked values for each variable rather than the raw data.</a:t>
            </a:r>
          </a:p>
          <a:p>
            <a:endParaRPr lang="en-GB" dirty="0"/>
          </a:p>
          <a:p>
            <a:r>
              <a:rPr lang="en-GB" dirty="0"/>
              <a:t>Spearman correlation is often used to evaluate relationships involving ordinal variables. For example, you might use a Spearman correlation to evaluate whether the order in which employees complete a test exercise is related to the number of months they have been employed.</a:t>
            </a:r>
          </a:p>
        </p:txBody>
      </p:sp>
    </p:spTree>
    <p:extLst>
      <p:ext uri="{BB962C8B-B14F-4D97-AF65-F5344CB8AC3E}">
        <p14:creationId xmlns:p14="http://schemas.microsoft.com/office/powerpoint/2010/main" val="1243607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TotalTime>
  <Words>1798</Words>
  <Application>Microsoft Office PowerPoint</Application>
  <PresentationFormat>Widescreen</PresentationFormat>
  <Paragraphs>249</Paragraphs>
  <Slides>31</Slides>
  <Notes>0</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Comic Sans MS</vt:lpstr>
      <vt:lpstr>Times New Roman</vt:lpstr>
      <vt:lpstr>Office Theme</vt:lpstr>
      <vt:lpstr>4.2.3.3 Inferential testing</vt:lpstr>
      <vt:lpstr>Students should demonstrate knowledge and understanding of inferential testing and be familiar with the use of inferential tests. </vt:lpstr>
      <vt:lpstr>What is Inferential testing?</vt:lpstr>
      <vt:lpstr>What is wrong with Stats </vt:lpstr>
      <vt:lpstr>The sign test</vt:lpstr>
      <vt:lpstr>PowerPoint Presentation</vt:lpstr>
      <vt:lpstr>Tabulate</vt:lpstr>
      <vt:lpstr>PowerPoint Presentation</vt:lpstr>
      <vt:lpstr>PowerPoint Presentation</vt:lpstr>
      <vt:lpstr>Sign test</vt:lpstr>
      <vt:lpstr>Notes</vt:lpstr>
      <vt:lpstr>Checklist for using the Binomial test: </vt:lpstr>
      <vt:lpstr>Calculations Example of Binomial Sign Test </vt:lpstr>
      <vt:lpstr>Table (1) to show participants willingness to share their French fries with a celebrity</vt:lpstr>
      <vt:lpstr>PowerPoint Presentation</vt:lpstr>
      <vt:lpstr>PowerPoint Presentation</vt:lpstr>
      <vt:lpstr>Does this mean the study was significant?</vt:lpstr>
      <vt:lpstr>Probability and significance: use of statistical tables and critical values in interpretation of significance; Type I and Type II errors. </vt:lpstr>
      <vt:lpstr>PowerPoint Presentation</vt:lpstr>
      <vt:lpstr>Probability</vt:lpstr>
      <vt:lpstr>Significance</vt:lpstr>
      <vt:lpstr>Interpretation of significance</vt:lpstr>
      <vt:lpstr>Interpretation of significance</vt:lpstr>
      <vt:lpstr>PowerPoint Presentation</vt:lpstr>
      <vt:lpstr>Type 1/Type 2 errors</vt:lpstr>
      <vt:lpstr>Factors affecting the choice of statistical test, including level of measurement and experimental design. </vt:lpstr>
      <vt:lpstr>PowerPoint Presentation</vt:lpstr>
      <vt:lpstr>When to use the following tests: Spearman’s rho, Pearson’s r, Wilcoxon, Mann-Whitney, related t-test, unrelated t-test and Chi-Squared test.</vt:lpstr>
      <vt:lpstr>T test (Wilcoxon Paired)</vt:lpstr>
      <vt:lpstr>T test (Mann Whitney independent)</vt:lpstr>
      <vt:lpstr>Spearman’s rho and Pearsons R</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4.2.3.3 Inferential testing</dc:title>
  <dc:creator>Stanyer, Richard  (Staff)</dc:creator>
  <cp:lastModifiedBy>Stanyer, Richard  (Staff)</cp:lastModifiedBy>
  <cp:revision>16</cp:revision>
  <dcterms:created xsi:type="dcterms:W3CDTF">2016-06-06T19:05:38Z</dcterms:created>
  <dcterms:modified xsi:type="dcterms:W3CDTF">2016-06-16T08:03:30Z</dcterms:modified>
</cp:coreProperties>
</file>